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TAN Mon Cheri" charset="1" panose="00000000000000000000"/>
      <p:regular r:id="rId15"/>
    </p:embeddedFont>
    <p:embeddedFont>
      <p:font typeface="TT Commons Pro Bold" charset="1" panose="020B0103030102020204"/>
      <p:regular r:id="rId16"/>
    </p:embeddedFont>
    <p:embeddedFont>
      <p:font typeface="TT Commons Pro" charset="1" panose="020B01030301020202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1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glowing gradient brush stroke"/>
          <p:cNvSpPr/>
          <p:nvPr/>
        </p:nvSpPr>
        <p:spPr>
          <a:xfrm flipH="false" flipV="false" rot="337666">
            <a:off x="-1883592" y="534262"/>
            <a:ext cx="18447884" cy="15081145"/>
          </a:xfrm>
          <a:custGeom>
            <a:avLst/>
            <a:gdLst/>
            <a:ahLst/>
            <a:cxnLst/>
            <a:rect r="r" b="b" t="t" l="l"/>
            <a:pathLst>
              <a:path h="15081145" w="18447884">
                <a:moveTo>
                  <a:pt x="0" y="0"/>
                </a:moveTo>
                <a:lnTo>
                  <a:pt x="18447883" y="0"/>
                </a:lnTo>
                <a:lnTo>
                  <a:pt x="18447883" y="15081145"/>
                </a:lnTo>
                <a:lnTo>
                  <a:pt x="0" y="150811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64744" y="3272422"/>
            <a:ext cx="13670130" cy="2712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50"/>
              </a:lnSpc>
            </a:pPr>
            <a:r>
              <a:rPr lang="en-US" sz="7300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STUDY ON STUDENT’S HABITS AND ROUTINE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64744" y="1894966"/>
            <a:ext cx="9156891" cy="622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39"/>
              </a:lnSpc>
              <a:spcBef>
                <a:spcPct val="0"/>
              </a:spcBef>
            </a:pPr>
            <a:r>
              <a:rPr lang="en-US" b="true" sz="3599">
                <a:solidFill>
                  <a:srgbClr val="000000"/>
                </a:solidFill>
                <a:latin typeface="TT Commons Pro Bold"/>
                <a:ea typeface="TT Commons Pro Bold"/>
                <a:cs typeface="TT Commons Pro Bold"/>
                <a:sym typeface="TT Commons Pro Bold"/>
              </a:rPr>
              <a:t>FIELD PROJECT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29317" y="7128133"/>
            <a:ext cx="4455101" cy="1522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00"/>
              </a:lnSpc>
            </a:pPr>
            <a:r>
              <a:rPr lang="en-US" sz="2929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BY </a:t>
            </a:r>
          </a:p>
          <a:p>
            <a:pPr algn="l">
              <a:lnSpc>
                <a:spcPts val="4100"/>
              </a:lnSpc>
            </a:pPr>
            <a:r>
              <a:rPr lang="en-US" sz="2929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SHANTANU HARKULKAR</a:t>
            </a:r>
          </a:p>
          <a:p>
            <a:pPr algn="l">
              <a:lnSpc>
                <a:spcPts val="4100"/>
              </a:lnSpc>
            </a:pPr>
            <a:r>
              <a:rPr lang="en-US" sz="2929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Seat No.  : 166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982214" y="8836046"/>
            <a:ext cx="3802205" cy="422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E2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glowing gradient brush stroke"/>
          <p:cNvSpPr/>
          <p:nvPr/>
        </p:nvSpPr>
        <p:spPr>
          <a:xfrm flipH="false" flipV="false" rot="0">
            <a:off x="-6410564" y="1709417"/>
            <a:ext cx="15350424" cy="15350424"/>
          </a:xfrm>
          <a:custGeom>
            <a:avLst/>
            <a:gdLst/>
            <a:ahLst/>
            <a:cxnLst/>
            <a:rect r="r" b="b" t="t" l="l"/>
            <a:pathLst>
              <a:path h="15350424" w="15350424">
                <a:moveTo>
                  <a:pt x="0" y="0"/>
                </a:moveTo>
                <a:lnTo>
                  <a:pt x="15350424" y="0"/>
                </a:lnTo>
                <a:lnTo>
                  <a:pt x="15350424" y="15350424"/>
                </a:lnTo>
                <a:lnTo>
                  <a:pt x="0" y="153504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164590"/>
            <a:ext cx="8729390" cy="775920"/>
            <a:chOff x="0" y="0"/>
            <a:chExt cx="11639186" cy="1034560"/>
          </a:xfrm>
        </p:grpSpPr>
        <p:sp>
          <p:nvSpPr>
            <p:cNvPr name="Freeform 4" id="4" descr="a rounded gradient shape"/>
            <p:cNvSpPr/>
            <p:nvPr/>
          </p:nvSpPr>
          <p:spPr>
            <a:xfrm flipH="false" flipV="false" rot="0">
              <a:off x="0" y="0"/>
              <a:ext cx="1034560" cy="1034560"/>
            </a:xfrm>
            <a:custGeom>
              <a:avLst/>
              <a:gdLst/>
              <a:ahLst/>
              <a:cxnLst/>
              <a:rect r="r" b="b" t="t" l="l"/>
              <a:pathLst>
                <a:path h="1034560" w="1034560">
                  <a:moveTo>
                    <a:pt x="0" y="0"/>
                  </a:moveTo>
                  <a:lnTo>
                    <a:pt x="1034560" y="0"/>
                  </a:lnTo>
                  <a:lnTo>
                    <a:pt x="1034560" y="1034560"/>
                  </a:lnTo>
                  <a:lnTo>
                    <a:pt x="0" y="10345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1542854" y="85936"/>
              <a:ext cx="10096332" cy="7674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962"/>
                </a:lnSpc>
              </a:pPr>
              <a:r>
                <a:rPr lang="en-US" sz="3308">
                  <a:solidFill>
                    <a:srgbClr val="000000"/>
                  </a:solidFill>
                  <a:latin typeface="TAN Mon Cheri"/>
                  <a:ea typeface="TAN Mon Cheri"/>
                  <a:cs typeface="TAN Mon Cheri"/>
                  <a:sym typeface="TAN Mon Cheri"/>
                </a:rPr>
                <a:t>PROBEM DEFINITION 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47048" y="3014739"/>
            <a:ext cx="11593037" cy="4555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Student academic performance is influenced by multiple factors: study habits, procrastination, mental well-being.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Traditional analysis methods are manual and inefficient.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This project aims to use data-driven techniques for better insights.</a:t>
            </a:r>
          </a:p>
          <a:p>
            <a:pPr algn="l">
              <a:lnSpc>
                <a:spcPts val="455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D0E0">
                <a:alpha val="100000"/>
              </a:srgbClr>
            </a:gs>
            <a:gs pos="50000">
              <a:srgbClr val="C6A4BF">
                <a:alpha val="55000"/>
              </a:srgbClr>
            </a:gs>
            <a:gs pos="100000">
              <a:srgbClr val="EAA86B">
                <a:alpha val="55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3</a:t>
            </a:r>
          </a:p>
        </p:txBody>
      </p:sp>
      <p:sp>
        <p:nvSpPr>
          <p:cNvPr name="Freeform 3" id="3" descr="a glowing gradient brush stroke "/>
          <p:cNvSpPr/>
          <p:nvPr/>
        </p:nvSpPr>
        <p:spPr>
          <a:xfrm flipH="false" flipV="false" rot="9007576">
            <a:off x="-4283720" y="3516882"/>
            <a:ext cx="10624840" cy="12724359"/>
          </a:xfrm>
          <a:custGeom>
            <a:avLst/>
            <a:gdLst/>
            <a:ahLst/>
            <a:cxnLst/>
            <a:rect r="r" b="b" t="t" l="l"/>
            <a:pathLst>
              <a:path h="12724359" w="10624840">
                <a:moveTo>
                  <a:pt x="0" y="0"/>
                </a:moveTo>
                <a:lnTo>
                  <a:pt x="10624840" y="0"/>
                </a:lnTo>
                <a:lnTo>
                  <a:pt x="10624840" y="12724360"/>
                </a:lnTo>
                <a:lnTo>
                  <a:pt x="0" y="127243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14981" y="2611425"/>
            <a:ext cx="11593037" cy="4555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Analyze demographic and study habit trends.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Identify procrastination patterns.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Perform sentiment analysis on student feedback.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Provide actionable insights for academic improvement.</a:t>
            </a:r>
          </a:p>
          <a:p>
            <a:pPr algn="l">
              <a:lnSpc>
                <a:spcPts val="4550"/>
              </a:lnSpc>
            </a:pPr>
          </a:p>
        </p:txBody>
      </p:sp>
      <p:sp>
        <p:nvSpPr>
          <p:cNvPr name="Freeform 5" id="5" descr="a rounded gradient shape"/>
          <p:cNvSpPr/>
          <p:nvPr/>
        </p:nvSpPr>
        <p:spPr>
          <a:xfrm flipH="false" flipV="false" rot="0">
            <a:off x="1181100" y="1316990"/>
            <a:ext cx="775920" cy="775920"/>
          </a:xfrm>
          <a:custGeom>
            <a:avLst/>
            <a:gdLst/>
            <a:ahLst/>
            <a:cxnLst/>
            <a:rect r="r" b="b" t="t" l="l"/>
            <a:pathLst>
              <a:path h="775920" w="775920">
                <a:moveTo>
                  <a:pt x="0" y="0"/>
                </a:moveTo>
                <a:lnTo>
                  <a:pt x="775920" y="0"/>
                </a:lnTo>
                <a:lnTo>
                  <a:pt x="775920" y="775920"/>
                </a:lnTo>
                <a:lnTo>
                  <a:pt x="0" y="7759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338240" y="1357630"/>
            <a:ext cx="7572249" cy="599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2"/>
              </a:lnSpc>
            </a:pPr>
            <a:r>
              <a:rPr lang="en-US" sz="3308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OBJECTIVES &amp; GOALS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glowing gradient brush stroke"/>
          <p:cNvSpPr/>
          <p:nvPr/>
        </p:nvSpPr>
        <p:spPr>
          <a:xfrm flipH="false" flipV="false" rot="0">
            <a:off x="4867345" y="866845"/>
            <a:ext cx="8553310" cy="8553310"/>
          </a:xfrm>
          <a:custGeom>
            <a:avLst/>
            <a:gdLst/>
            <a:ahLst/>
            <a:cxnLst/>
            <a:rect r="r" b="b" t="t" l="l"/>
            <a:pathLst>
              <a:path h="8553310" w="8553310">
                <a:moveTo>
                  <a:pt x="0" y="0"/>
                </a:moveTo>
                <a:lnTo>
                  <a:pt x="8553310" y="0"/>
                </a:lnTo>
                <a:lnTo>
                  <a:pt x="8553310" y="8553310"/>
                </a:lnTo>
                <a:lnTo>
                  <a:pt x="0" y="85533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244769">
            <a:off x="11385072" y="-5383377"/>
            <a:ext cx="12326388" cy="12824155"/>
          </a:xfrm>
          <a:custGeom>
            <a:avLst/>
            <a:gdLst/>
            <a:ahLst/>
            <a:cxnLst/>
            <a:rect r="r" b="b" t="t" l="l"/>
            <a:pathLst>
              <a:path h="12824155" w="12326388">
                <a:moveTo>
                  <a:pt x="0" y="0"/>
                </a:moveTo>
                <a:lnTo>
                  <a:pt x="12326387" y="0"/>
                </a:lnTo>
                <a:lnTo>
                  <a:pt x="12326387" y="12824154"/>
                </a:lnTo>
                <a:lnTo>
                  <a:pt x="0" y="128241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28" t="0" r="-328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162109">
            <a:off x="-8960293" y="4130359"/>
            <a:ext cx="15657358" cy="11677597"/>
          </a:xfrm>
          <a:custGeom>
            <a:avLst/>
            <a:gdLst/>
            <a:ahLst/>
            <a:cxnLst/>
            <a:rect r="r" b="b" t="t" l="l"/>
            <a:pathLst>
              <a:path h="11677597" w="15657358">
                <a:moveTo>
                  <a:pt x="0" y="0"/>
                </a:moveTo>
                <a:lnTo>
                  <a:pt x="15657358" y="0"/>
                </a:lnTo>
                <a:lnTo>
                  <a:pt x="15657358" y="11677597"/>
                </a:lnTo>
                <a:lnTo>
                  <a:pt x="0" y="116775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435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4</a:t>
            </a:r>
          </a:p>
        </p:txBody>
      </p:sp>
      <p:sp>
        <p:nvSpPr>
          <p:cNvPr name="Freeform 6" id="6" descr="a rounded gradient shape"/>
          <p:cNvSpPr/>
          <p:nvPr/>
        </p:nvSpPr>
        <p:spPr>
          <a:xfrm flipH="false" flipV="false" rot="0">
            <a:off x="1028700" y="1088563"/>
            <a:ext cx="775920" cy="775920"/>
          </a:xfrm>
          <a:custGeom>
            <a:avLst/>
            <a:gdLst/>
            <a:ahLst/>
            <a:cxnLst/>
            <a:rect r="r" b="b" t="t" l="l"/>
            <a:pathLst>
              <a:path h="775920" w="775920">
                <a:moveTo>
                  <a:pt x="0" y="0"/>
                </a:moveTo>
                <a:lnTo>
                  <a:pt x="775920" y="0"/>
                </a:lnTo>
                <a:lnTo>
                  <a:pt x="775920" y="775920"/>
                </a:lnTo>
                <a:lnTo>
                  <a:pt x="0" y="77592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211100" y="1129203"/>
            <a:ext cx="7572249" cy="599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2"/>
              </a:lnSpc>
            </a:pPr>
            <a:r>
              <a:rPr lang="en-US" sz="3308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RESEARCH METHODOLOGY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99448" y="3452849"/>
            <a:ext cx="11593037" cy="3984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Data Collection: Survey via Google Forms.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Analysis Methods: Clustering, sentiment analysis, correlation studies.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Validation Techniques: Cross-validation, statistical tests.</a:t>
            </a:r>
          </a:p>
          <a:p>
            <a:pPr algn="l">
              <a:lnSpc>
                <a:spcPts val="455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glowing gradient brush stroke "/>
          <p:cNvSpPr/>
          <p:nvPr/>
        </p:nvSpPr>
        <p:spPr>
          <a:xfrm flipH="false" flipV="false" rot="0">
            <a:off x="7716471" y="652331"/>
            <a:ext cx="15350424" cy="15350424"/>
          </a:xfrm>
          <a:custGeom>
            <a:avLst/>
            <a:gdLst/>
            <a:ahLst/>
            <a:cxnLst/>
            <a:rect r="r" b="b" t="t" l="l"/>
            <a:pathLst>
              <a:path h="15350424" w="15350424">
                <a:moveTo>
                  <a:pt x="0" y="0"/>
                </a:moveTo>
                <a:lnTo>
                  <a:pt x="15350424" y="0"/>
                </a:lnTo>
                <a:lnTo>
                  <a:pt x="15350424" y="15350424"/>
                </a:lnTo>
                <a:lnTo>
                  <a:pt x="0" y="153504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a pink and yellow glowing gradient brush stroke"/>
          <p:cNvSpPr/>
          <p:nvPr/>
        </p:nvSpPr>
        <p:spPr>
          <a:xfrm flipH="false" flipV="false" rot="-184428">
            <a:off x="-1695813" y="-1958370"/>
            <a:ext cx="13198362" cy="13198362"/>
          </a:xfrm>
          <a:custGeom>
            <a:avLst/>
            <a:gdLst/>
            <a:ahLst/>
            <a:cxnLst/>
            <a:rect r="r" b="b" t="t" l="l"/>
            <a:pathLst>
              <a:path h="13198362" w="13198362">
                <a:moveTo>
                  <a:pt x="0" y="0"/>
                </a:moveTo>
                <a:lnTo>
                  <a:pt x="13198362" y="0"/>
                </a:lnTo>
                <a:lnTo>
                  <a:pt x="13198362" y="13198361"/>
                </a:lnTo>
                <a:lnTo>
                  <a:pt x="0" y="131983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251553" y="1271593"/>
            <a:ext cx="6687771" cy="582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 EXPERIMENTAL SETUP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599448" y="2881428"/>
            <a:ext cx="12982319" cy="5126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Tools Used: Python, Pandas, Scikit-learn, NLTK, Plotly, Stream lit.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Framework:</a:t>
            </a:r>
          </a:p>
          <a:p>
            <a:pPr algn="l" marL="1511301" indent="-503767" lvl="2">
              <a:lnSpc>
                <a:spcPts val="455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Data Collection</a:t>
            </a:r>
          </a:p>
          <a:p>
            <a:pPr algn="l" marL="1511301" indent="-503767" lvl="2">
              <a:lnSpc>
                <a:spcPts val="455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Preprocessing</a:t>
            </a:r>
          </a:p>
          <a:p>
            <a:pPr algn="l" marL="1511301" indent="-503767" lvl="2">
              <a:lnSpc>
                <a:spcPts val="455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Analysis (ML &amp; NLP)</a:t>
            </a:r>
          </a:p>
          <a:p>
            <a:pPr algn="l" marL="1511301" indent="-503767" lvl="2">
              <a:lnSpc>
                <a:spcPts val="455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Visualization</a:t>
            </a:r>
          </a:p>
          <a:p>
            <a:pPr algn="l" marL="1511301" indent="-503767" lvl="2">
              <a:lnSpc>
                <a:spcPts val="455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Reporting</a:t>
            </a:r>
          </a:p>
          <a:p>
            <a:pPr algn="l">
              <a:lnSpc>
                <a:spcPts val="4550"/>
              </a:lnSpc>
            </a:pPr>
          </a:p>
        </p:txBody>
      </p:sp>
      <p:sp>
        <p:nvSpPr>
          <p:cNvPr name="Freeform 7" id="7" descr="a rounded gradient shape"/>
          <p:cNvSpPr/>
          <p:nvPr/>
        </p:nvSpPr>
        <p:spPr>
          <a:xfrm flipH="false" flipV="false" rot="0">
            <a:off x="2211488" y="1222694"/>
            <a:ext cx="775920" cy="775920"/>
          </a:xfrm>
          <a:custGeom>
            <a:avLst/>
            <a:gdLst/>
            <a:ahLst/>
            <a:cxnLst/>
            <a:rect r="r" b="b" t="t" l="l"/>
            <a:pathLst>
              <a:path h="775920" w="775920">
                <a:moveTo>
                  <a:pt x="0" y="0"/>
                </a:moveTo>
                <a:lnTo>
                  <a:pt x="775920" y="0"/>
                </a:lnTo>
                <a:lnTo>
                  <a:pt x="775920" y="775920"/>
                </a:lnTo>
                <a:lnTo>
                  <a:pt x="0" y="7759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D0E0">
                <a:alpha val="100000"/>
              </a:srgbClr>
            </a:gs>
            <a:gs pos="50000">
              <a:srgbClr val="C6A4BF">
                <a:alpha val="55000"/>
              </a:srgbClr>
            </a:gs>
            <a:gs pos="100000">
              <a:srgbClr val="EAA86B">
                <a:alpha val="55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6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97604" y="2752166"/>
            <a:ext cx="14492791" cy="6269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Study Habits: Short, frequent study sessions are more effective.</a:t>
            </a: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Procrastination Profiles:</a:t>
            </a:r>
          </a:p>
          <a:p>
            <a:pPr algn="l" marL="1511301" indent="-503767" lvl="2">
              <a:lnSpc>
                <a:spcPts val="455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High (27%) - severe performance impact.</a:t>
            </a:r>
          </a:p>
          <a:p>
            <a:pPr algn="l" marL="1511301" indent="-503767" lvl="2">
              <a:lnSpc>
                <a:spcPts val="455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Moderate (45%) - selective task avoidance.</a:t>
            </a:r>
          </a:p>
          <a:p>
            <a:pPr algn="l" marL="1511301" indent="-503767" lvl="2">
              <a:lnSpc>
                <a:spcPts val="455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Low (28%) - consistent work completion.</a:t>
            </a: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Well-being Correlation: Sleep quality has the highest impact on grades.</a:t>
            </a: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Sentiment Analysis:</a:t>
            </a:r>
          </a:p>
          <a:p>
            <a:pPr algn="l" marL="1511301" indent="-503767" lvl="2">
              <a:lnSpc>
                <a:spcPts val="455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42% negative on workload balance.</a:t>
            </a:r>
          </a:p>
          <a:p>
            <a:pPr algn="l" marL="1511301" indent="-503767" lvl="2">
              <a:lnSpc>
                <a:spcPts val="4550"/>
              </a:lnSpc>
              <a:buFont typeface="Arial"/>
              <a:buChar char="⚬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35% positive about peer collaboration.</a:t>
            </a:r>
          </a:p>
          <a:p>
            <a:pPr algn="l">
              <a:lnSpc>
                <a:spcPts val="4550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1028700"/>
            <a:ext cx="9165633" cy="775920"/>
            <a:chOff x="0" y="0"/>
            <a:chExt cx="12220844" cy="103456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1400444" y="96948"/>
              <a:ext cx="10820400" cy="7454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0"/>
                </a:lnSpc>
              </a:pPr>
              <a:r>
                <a:rPr lang="en-US" sz="3200">
                  <a:solidFill>
                    <a:srgbClr val="000000"/>
                  </a:solidFill>
                  <a:latin typeface="TAN Mon Cheri"/>
                  <a:ea typeface="TAN Mon Cheri"/>
                  <a:cs typeface="TAN Mon Cheri"/>
                  <a:sym typeface="TAN Mon Cheri"/>
                </a:rPr>
                <a:t>FINDINGS &amp; INSIGHTS</a:t>
              </a:r>
            </a:p>
          </p:txBody>
        </p:sp>
        <p:sp>
          <p:nvSpPr>
            <p:cNvPr name="Freeform 6" id="6" descr="a rounded gradient shape"/>
            <p:cNvSpPr/>
            <p:nvPr/>
          </p:nvSpPr>
          <p:spPr>
            <a:xfrm flipH="false" flipV="false" rot="0">
              <a:off x="0" y="0"/>
              <a:ext cx="1034560" cy="1034560"/>
            </a:xfrm>
            <a:custGeom>
              <a:avLst/>
              <a:gdLst/>
              <a:ahLst/>
              <a:cxnLst/>
              <a:rect r="r" b="b" t="t" l="l"/>
              <a:pathLst>
                <a:path h="1034560" w="1034560">
                  <a:moveTo>
                    <a:pt x="0" y="0"/>
                  </a:moveTo>
                  <a:lnTo>
                    <a:pt x="1034560" y="0"/>
                  </a:lnTo>
                  <a:lnTo>
                    <a:pt x="1034560" y="1034560"/>
                  </a:lnTo>
                  <a:lnTo>
                    <a:pt x="0" y="10345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D0E0">
                <a:alpha val="100000"/>
              </a:srgbClr>
            </a:gs>
            <a:gs pos="50000">
              <a:srgbClr val="C6A4BF">
                <a:alpha val="55000"/>
              </a:srgbClr>
            </a:gs>
            <a:gs pos="100000">
              <a:srgbClr val="EAA86B">
                <a:alpha val="55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7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181100" y="1181100"/>
            <a:ext cx="9165633" cy="775920"/>
            <a:chOff x="0" y="0"/>
            <a:chExt cx="12220844" cy="103456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1400444" y="96948"/>
              <a:ext cx="10820400" cy="7454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0"/>
                </a:lnSpc>
              </a:pPr>
              <a:r>
                <a:rPr lang="en-US" sz="3200">
                  <a:solidFill>
                    <a:srgbClr val="000000"/>
                  </a:solidFill>
                  <a:latin typeface="TAN Mon Cheri"/>
                  <a:ea typeface="TAN Mon Cheri"/>
                  <a:cs typeface="TAN Mon Cheri"/>
                  <a:sym typeface="TAN Mon Cheri"/>
                </a:rPr>
                <a:t>VISUAL REPRESENTATION</a:t>
              </a:r>
            </a:p>
          </p:txBody>
        </p:sp>
        <p:sp>
          <p:nvSpPr>
            <p:cNvPr name="Freeform 5" id="5" descr="a rounded gradient shape"/>
            <p:cNvSpPr/>
            <p:nvPr/>
          </p:nvSpPr>
          <p:spPr>
            <a:xfrm flipH="false" flipV="false" rot="0">
              <a:off x="0" y="0"/>
              <a:ext cx="1034560" cy="1034560"/>
            </a:xfrm>
            <a:custGeom>
              <a:avLst/>
              <a:gdLst/>
              <a:ahLst/>
              <a:cxnLst/>
              <a:rect r="r" b="b" t="t" l="l"/>
              <a:pathLst>
                <a:path h="1034560" w="1034560">
                  <a:moveTo>
                    <a:pt x="0" y="0"/>
                  </a:moveTo>
                  <a:lnTo>
                    <a:pt x="1034560" y="0"/>
                  </a:lnTo>
                  <a:lnTo>
                    <a:pt x="1034560" y="1034560"/>
                  </a:lnTo>
                  <a:lnTo>
                    <a:pt x="0" y="10345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897604" y="3422885"/>
            <a:ext cx="14492791" cy="3412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Heatmap: Correlation between any two factors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Clust</a:t>
            </a: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er Analysis: Categorizing students in</a:t>
            </a: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to different behavioral groups.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Sentiment Charts: Student emotions regarding academic experience.</a:t>
            </a:r>
          </a:p>
          <a:p>
            <a:pPr algn="l">
              <a:lnSpc>
                <a:spcPts val="455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glowing gradient brush stroke"/>
          <p:cNvSpPr/>
          <p:nvPr/>
        </p:nvSpPr>
        <p:spPr>
          <a:xfrm flipH="false" flipV="false" rot="1509195">
            <a:off x="-5813943" y="-2972466"/>
            <a:ext cx="11627886" cy="13925612"/>
          </a:xfrm>
          <a:custGeom>
            <a:avLst/>
            <a:gdLst/>
            <a:ahLst/>
            <a:cxnLst/>
            <a:rect r="r" b="b" t="t" l="l"/>
            <a:pathLst>
              <a:path h="13925612" w="11627886">
                <a:moveTo>
                  <a:pt x="0" y="0"/>
                </a:moveTo>
                <a:lnTo>
                  <a:pt x="11627886" y="0"/>
                </a:lnTo>
                <a:lnTo>
                  <a:pt x="11627886" y="13925612"/>
                </a:lnTo>
                <a:lnTo>
                  <a:pt x="0" y="139256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8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383833" y="1382399"/>
            <a:ext cx="8519455" cy="582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200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CONCLUSION &amp; APPLICATIONS</a:t>
            </a:r>
          </a:p>
        </p:txBody>
      </p:sp>
      <p:sp>
        <p:nvSpPr>
          <p:cNvPr name="Freeform 5" id="5" descr="a rounded gradient shape"/>
          <p:cNvSpPr/>
          <p:nvPr/>
        </p:nvSpPr>
        <p:spPr>
          <a:xfrm flipH="false" flipV="false" rot="0">
            <a:off x="1333500" y="1333500"/>
            <a:ext cx="775920" cy="775920"/>
          </a:xfrm>
          <a:custGeom>
            <a:avLst/>
            <a:gdLst/>
            <a:ahLst/>
            <a:cxnLst/>
            <a:rect r="r" b="b" t="t" l="l"/>
            <a:pathLst>
              <a:path h="775920" w="775920">
                <a:moveTo>
                  <a:pt x="0" y="0"/>
                </a:moveTo>
                <a:lnTo>
                  <a:pt x="775920" y="0"/>
                </a:lnTo>
                <a:lnTo>
                  <a:pt x="775920" y="775920"/>
                </a:lnTo>
                <a:lnTo>
                  <a:pt x="0" y="7759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50004" y="3003863"/>
            <a:ext cx="14492791" cy="4555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Helps educational institutions design better interventions.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Supports faculty in identifying at-risk students.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Can be integrated into academic advisory systems.</a:t>
            </a:r>
          </a:p>
          <a:p>
            <a:pPr algn="l">
              <a:lnSpc>
                <a:spcPts val="4550"/>
              </a:lnSpc>
            </a:pP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Future scope includes real-time monitoring and predictive modeling.</a:t>
            </a:r>
          </a:p>
          <a:p>
            <a:pPr algn="l">
              <a:lnSpc>
                <a:spcPts val="455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E2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glowing gradient brush stroke"/>
          <p:cNvSpPr/>
          <p:nvPr/>
        </p:nvSpPr>
        <p:spPr>
          <a:xfrm flipH="false" flipV="false" rot="0">
            <a:off x="9485078" y="-6461455"/>
            <a:ext cx="13938055" cy="13938055"/>
          </a:xfrm>
          <a:custGeom>
            <a:avLst/>
            <a:gdLst/>
            <a:ahLst/>
            <a:cxnLst/>
            <a:rect r="r" b="b" t="t" l="l"/>
            <a:pathLst>
              <a:path h="13938055" w="13938055">
                <a:moveTo>
                  <a:pt x="0" y="0"/>
                </a:moveTo>
                <a:lnTo>
                  <a:pt x="13938055" y="0"/>
                </a:lnTo>
                <a:lnTo>
                  <a:pt x="13938055" y="13938054"/>
                </a:lnTo>
                <a:lnTo>
                  <a:pt x="0" y="1393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a colorful glowing gradient brush stroke"/>
          <p:cNvSpPr/>
          <p:nvPr/>
        </p:nvSpPr>
        <p:spPr>
          <a:xfrm flipH="false" flipV="false" rot="1265746">
            <a:off x="-5121185" y="2831654"/>
            <a:ext cx="17658977" cy="14436213"/>
          </a:xfrm>
          <a:custGeom>
            <a:avLst/>
            <a:gdLst/>
            <a:ahLst/>
            <a:cxnLst/>
            <a:rect r="r" b="b" t="t" l="l"/>
            <a:pathLst>
              <a:path h="14436213" w="17658977">
                <a:moveTo>
                  <a:pt x="0" y="0"/>
                </a:moveTo>
                <a:lnTo>
                  <a:pt x="17658977" y="0"/>
                </a:lnTo>
                <a:lnTo>
                  <a:pt x="17658977" y="14436214"/>
                </a:lnTo>
                <a:lnTo>
                  <a:pt x="0" y="144362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049382" y="4188185"/>
            <a:ext cx="10871394" cy="1643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49"/>
              </a:lnSpc>
            </a:pPr>
            <a:r>
              <a:rPr lang="en-US" sz="9099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THANK YOU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DAGg4zBo35s</dc:identifier>
  <dcterms:modified xsi:type="dcterms:W3CDTF">2011-08-01T06:04:30Z</dcterms:modified>
  <cp:revision>1</cp:revision>
  <dc:title>Webinar Keynote Presentation</dc:title>
</cp:coreProperties>
</file>

<file path=docProps/thumbnail.jpeg>
</file>